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256" r:id="rId2"/>
    <p:sldId id="258" r:id="rId3"/>
    <p:sldId id="271" r:id="rId4"/>
    <p:sldId id="274" r:id="rId5"/>
    <p:sldId id="272" r:id="rId6"/>
    <p:sldId id="273" r:id="rId7"/>
    <p:sldId id="275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9" r:id="rId18"/>
    <p:sldId id="268" r:id="rId19"/>
    <p:sldId id="276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519932-3828-48C1-AC3B-5081C5B119E4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74C499-D889-44E6-99BB-D4D4E298BE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727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CS" dirty="0"/>
              <a:t>Презентацију урадила Снежана Максимовић Влајић. Делове презентације за потребе часа изменила Јасмина Паучковић.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74C499-D889-44E6-99BB-D4D4E298BEB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168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58CEC-7AC7-47FD-B205-EDD75B25538B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275EB-544C-4490-941F-AFD6E9890694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58CEC-7AC7-47FD-B205-EDD75B25538B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275EB-544C-4490-941F-AFD6E98906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58CEC-7AC7-47FD-B205-EDD75B25538B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275EB-544C-4490-941F-AFD6E98906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58CEC-7AC7-47FD-B205-EDD75B25538B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275EB-544C-4490-941F-AFD6E98906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58CEC-7AC7-47FD-B205-EDD75B25538B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275EB-544C-4490-941F-AFD6E9890694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58CEC-7AC7-47FD-B205-EDD75B25538B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275EB-544C-4490-941F-AFD6E98906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58CEC-7AC7-47FD-B205-EDD75B25538B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275EB-544C-4490-941F-AFD6E9890694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58CEC-7AC7-47FD-B205-EDD75B25538B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275EB-544C-4490-941F-AFD6E98906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58CEC-7AC7-47FD-B205-EDD75B25538B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275EB-544C-4490-941F-AFD6E98906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58CEC-7AC7-47FD-B205-EDD75B25538B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275EB-544C-4490-941F-AFD6E9890694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58CEC-7AC7-47FD-B205-EDD75B25538B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275EB-544C-4490-941F-AFD6E98906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FEE58CEC-7AC7-47FD-B205-EDD75B25538B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11D275EB-544C-4490-941F-AFD6E989069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1219199"/>
          </a:xfrm>
        </p:spPr>
        <p:txBody>
          <a:bodyPr/>
          <a:lstStyle/>
          <a:p>
            <a:r>
              <a:rPr lang="sr-Cyrl-RS" sz="4400" dirty="0"/>
              <a:t>ПОРЕКЛО ЗДРАВе ХРАНе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648200"/>
            <a:ext cx="7239000" cy="1752600"/>
          </a:xfrm>
        </p:spPr>
        <p:txBody>
          <a:bodyPr/>
          <a:lstStyle/>
          <a:p>
            <a:endParaRPr lang="sr-Cyrl-RS" dirty="0"/>
          </a:p>
          <a:p>
            <a:r>
              <a:rPr lang="sr-Cyrl-RS" sz="2400" dirty="0"/>
              <a:t>                               </a:t>
            </a:r>
          </a:p>
          <a:p>
            <a:r>
              <a:rPr lang="sr-Cyrl-RS" dirty="0"/>
              <a:t>                               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908629"/>
            <a:ext cx="5105400" cy="304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     ОСНОВНЕ ВРСТЕ ХРАНЕ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/>
              <a:t>ЖИТАРИЦЕ</a:t>
            </a:r>
          </a:p>
          <a:p>
            <a:r>
              <a:rPr lang="sr-Cyrl-RS" dirty="0"/>
              <a:t>ПОВРЋЕ</a:t>
            </a:r>
          </a:p>
          <a:p>
            <a:r>
              <a:rPr lang="sr-Cyrl-RS" dirty="0"/>
              <a:t>ВОЋЕ</a:t>
            </a:r>
          </a:p>
          <a:p>
            <a:r>
              <a:rPr lang="sr-Cyrl-RS" dirty="0"/>
              <a:t>МЛЕКО И МЛЕЧНИ ПРОИЗВОДИ</a:t>
            </a:r>
          </a:p>
          <a:p>
            <a:r>
              <a:rPr lang="sr-Cyrl-RS" dirty="0"/>
              <a:t>МЕСО</a:t>
            </a:r>
          </a:p>
          <a:p>
            <a:r>
              <a:rPr lang="sr-Cyrl-RS" dirty="0"/>
              <a:t>РИБА</a:t>
            </a:r>
          </a:p>
          <a:p>
            <a:r>
              <a:rPr lang="sr-Cyrl-RS" dirty="0"/>
              <a:t>ЈАЈА</a:t>
            </a:r>
          </a:p>
          <a:p>
            <a:r>
              <a:rPr lang="sr-Cyrl-RS" dirty="0"/>
              <a:t>МАХУНАРКЕ</a:t>
            </a:r>
          </a:p>
          <a:p>
            <a:r>
              <a:rPr lang="sr-Cyrl-RS" dirty="0"/>
              <a:t>УЉА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4506" y="3505200"/>
            <a:ext cx="2614612" cy="261461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62000"/>
          </a:xfrm>
        </p:spPr>
        <p:txBody>
          <a:bodyPr/>
          <a:lstStyle/>
          <a:p>
            <a:r>
              <a:rPr lang="sr-Cyrl-RS" dirty="0"/>
              <a:t>                    ЖИТАРИЦЕ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0" y="1219200"/>
            <a:ext cx="8229600" cy="5410200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Житарице треба да обезбеде готово половину енергетских потреба, а половина унетих житарица треба да буде од целог зрна.</a:t>
            </a:r>
          </a:p>
          <a:p>
            <a:pPr marL="0" indent="0">
              <a:buNone/>
            </a:pPr>
            <a:r>
              <a:rPr lang="ru-RU" dirty="0"/>
              <a:t>Житарице смањују ризик за развој срчаних болести, као и других хроничних болести.</a:t>
            </a:r>
          </a:p>
          <a:p>
            <a:pPr marL="0" indent="0">
              <a:buNone/>
            </a:pPr>
            <a:r>
              <a:rPr lang="ru-RU" dirty="0"/>
              <a:t> 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657600"/>
            <a:ext cx="2743200" cy="2286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3657599"/>
            <a:ext cx="2667000" cy="22860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9714" y="3135086"/>
            <a:ext cx="2514600" cy="1676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800600"/>
            <a:ext cx="2636520" cy="164782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                      ПОВРЋЕ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05400"/>
          </a:xfrm>
        </p:spPr>
        <p:txBody>
          <a:bodyPr/>
          <a:lstStyle/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dirty="0"/>
              <a:t>ПОВРЋЕ је </a:t>
            </a:r>
            <a:r>
              <a:rPr lang="ru-RU" dirty="0">
                <a:solidFill>
                  <a:srgbClr val="000000"/>
                </a:solidFill>
                <a:ea typeface="Times New Roman" panose="02020603050405020304"/>
                <a:cs typeface="Times New Roman" panose="02020603050405020304"/>
              </a:rPr>
              <a:t>извор важних минерала и витамина, као и дијетних влакана</a:t>
            </a:r>
          </a:p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solidFill>
                  <a:srgbClr val="000000"/>
                </a:solidFill>
                <a:ea typeface="Times New Roman" panose="02020603050405020304"/>
                <a:cs typeface="Times New Roman" panose="02020603050405020304"/>
              </a:rPr>
              <a:t>Смањују</a:t>
            </a:r>
            <a:r>
              <a:rPr lang="en-US" dirty="0">
                <a:solidFill>
                  <a:srgbClr val="000000"/>
                </a:solidFill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dirty="0" err="1">
                <a:solidFill>
                  <a:srgbClr val="000000"/>
                </a:solidFill>
                <a:ea typeface="Times New Roman" panose="02020603050405020304"/>
                <a:cs typeface="Times New Roman" panose="02020603050405020304"/>
              </a:rPr>
              <a:t>ризик</a:t>
            </a:r>
            <a:r>
              <a:rPr lang="en-US" dirty="0">
                <a:solidFill>
                  <a:srgbClr val="000000"/>
                </a:solidFill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dirty="0" err="1">
                <a:solidFill>
                  <a:srgbClr val="000000"/>
                </a:solidFill>
                <a:ea typeface="Times New Roman" panose="02020603050405020304"/>
                <a:cs typeface="Times New Roman" panose="02020603050405020304"/>
              </a:rPr>
              <a:t>од</a:t>
            </a:r>
            <a:r>
              <a:rPr lang="en-US" dirty="0">
                <a:solidFill>
                  <a:srgbClr val="000000"/>
                </a:solidFill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dirty="0" err="1">
                <a:solidFill>
                  <a:srgbClr val="000000"/>
                </a:solidFill>
                <a:ea typeface="Times New Roman" panose="02020603050405020304"/>
                <a:cs typeface="Times New Roman" panose="02020603050405020304"/>
              </a:rPr>
              <a:t>хроничних</a:t>
            </a:r>
            <a:r>
              <a:rPr lang="en-US" dirty="0">
                <a:solidFill>
                  <a:srgbClr val="000000"/>
                </a:solidFill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dirty="0" err="1">
                <a:solidFill>
                  <a:srgbClr val="000000"/>
                </a:solidFill>
                <a:ea typeface="Times New Roman" panose="02020603050405020304"/>
                <a:cs typeface="Times New Roman" panose="02020603050405020304"/>
              </a:rPr>
              <a:t>болести</a:t>
            </a:r>
            <a:r>
              <a:rPr lang="sr-Cyrl-RS" dirty="0">
                <a:solidFill>
                  <a:srgbClr val="000000"/>
                </a:solidFill>
                <a:ea typeface="Times New Roman" panose="02020603050405020304"/>
                <a:cs typeface="Times New Roman" panose="02020603050405020304"/>
              </a:rPr>
              <a:t>. Треба га користити у свакодневној исхрани.</a:t>
            </a:r>
            <a:endParaRPr lang="en-US" dirty="0">
              <a:latin typeface="Calibri" panose="020F0502020204030204"/>
              <a:ea typeface="Times New Roman" panose="02020603050405020304"/>
              <a:cs typeface="Times New Roman" panose="02020603050405020304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352800"/>
            <a:ext cx="4038600" cy="2971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907" y="2737757"/>
            <a:ext cx="2800350" cy="1828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919" y="4620986"/>
            <a:ext cx="2700338" cy="20574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                           ВОЋЕ                 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05400"/>
          </a:xfrm>
        </p:spPr>
        <p:txBody>
          <a:bodyPr/>
          <a:lstStyle/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rgbClr val="000000"/>
                </a:solidFill>
                <a:ea typeface="Times New Roman" panose="02020603050405020304"/>
                <a:cs typeface="Times New Roman" panose="02020603050405020304"/>
              </a:rPr>
              <a:t>ВОЋЕ је извор важних минерала и витамина, као и дијетних влакана; </a:t>
            </a:r>
            <a:endParaRPr lang="sr-Cyrl-RS" dirty="0">
              <a:latin typeface="Calibri" panose="020F0502020204030204"/>
              <a:ea typeface="Times New Roman" panose="02020603050405020304"/>
              <a:cs typeface="Times New Roman" panose="02020603050405020304"/>
            </a:endParaRPr>
          </a:p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solidFill>
                  <a:srgbClr val="000000"/>
                </a:solidFill>
                <a:ea typeface="Times New Roman" panose="02020603050405020304"/>
                <a:cs typeface="Times New Roman" panose="02020603050405020304"/>
              </a:rPr>
              <a:t>Смањују</a:t>
            </a:r>
            <a:r>
              <a:rPr lang="en-US" dirty="0">
                <a:solidFill>
                  <a:srgbClr val="000000"/>
                </a:solidFill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dirty="0" err="1">
                <a:solidFill>
                  <a:srgbClr val="000000"/>
                </a:solidFill>
                <a:ea typeface="Times New Roman" panose="02020603050405020304"/>
                <a:cs typeface="Times New Roman" panose="02020603050405020304"/>
              </a:rPr>
              <a:t>ризик</a:t>
            </a:r>
            <a:r>
              <a:rPr lang="en-US" dirty="0">
                <a:solidFill>
                  <a:srgbClr val="000000"/>
                </a:solidFill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dirty="0" err="1">
                <a:solidFill>
                  <a:srgbClr val="000000"/>
                </a:solidFill>
                <a:ea typeface="Times New Roman" panose="02020603050405020304"/>
                <a:cs typeface="Times New Roman" panose="02020603050405020304"/>
              </a:rPr>
              <a:t>од</a:t>
            </a:r>
            <a:r>
              <a:rPr lang="en-US" dirty="0">
                <a:solidFill>
                  <a:srgbClr val="000000"/>
                </a:solidFill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dirty="0" err="1">
                <a:solidFill>
                  <a:srgbClr val="000000"/>
                </a:solidFill>
                <a:ea typeface="Times New Roman" panose="02020603050405020304"/>
                <a:cs typeface="Times New Roman" panose="02020603050405020304"/>
              </a:rPr>
              <a:t>хроничних</a:t>
            </a:r>
            <a:r>
              <a:rPr lang="en-US" dirty="0">
                <a:solidFill>
                  <a:srgbClr val="000000"/>
                </a:solidFill>
                <a:ea typeface="Times New Roman" panose="02020603050405020304"/>
                <a:cs typeface="Times New Roman" panose="02020603050405020304"/>
              </a:rPr>
              <a:t> </a:t>
            </a:r>
            <a:r>
              <a:rPr lang="en-US" dirty="0" err="1">
                <a:solidFill>
                  <a:srgbClr val="000000"/>
                </a:solidFill>
                <a:ea typeface="Times New Roman" panose="02020603050405020304"/>
                <a:cs typeface="Times New Roman" panose="02020603050405020304"/>
              </a:rPr>
              <a:t>болести</a:t>
            </a:r>
            <a:r>
              <a:rPr lang="en-US" dirty="0">
                <a:solidFill>
                  <a:srgbClr val="000000"/>
                </a:solidFill>
                <a:ea typeface="Times New Roman" panose="02020603050405020304"/>
                <a:cs typeface="Times New Roman" panose="02020603050405020304"/>
              </a:rPr>
              <a:t> </a:t>
            </a:r>
            <a:endParaRPr lang="en-US" dirty="0">
              <a:latin typeface="Calibri" panose="020F0502020204030204"/>
              <a:ea typeface="Times New Roman" panose="02020603050405020304"/>
              <a:cs typeface="Times New Roman" panose="02020603050405020304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29" y="2971800"/>
            <a:ext cx="2017486" cy="31133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086" y="2781300"/>
            <a:ext cx="3011714" cy="1752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086" y="4641000"/>
            <a:ext cx="3164022" cy="19775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2781300"/>
            <a:ext cx="3276956" cy="33147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МЛЕКО И МЛЕЧНИ ПРОИЗВОДИ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05400"/>
          </a:xfrm>
        </p:spPr>
        <p:txBody>
          <a:bodyPr/>
          <a:lstStyle/>
          <a:p>
            <a:pPr marL="0" marR="0" indent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rgbClr val="000000"/>
                </a:solidFill>
                <a:ea typeface="Times New Roman" panose="02020603050405020304"/>
                <a:cs typeface="Times New Roman" panose="02020603050405020304"/>
              </a:rPr>
              <a:t>Млеко и млечни производи треба да буду добри извори калцијума</a:t>
            </a:r>
            <a:endParaRPr lang="en-US" dirty="0">
              <a:latin typeface="Calibri" panose="020F0502020204030204"/>
              <a:ea typeface="Times New Roman" panose="02020603050405020304"/>
              <a:cs typeface="Times New Roman" panose="02020603050405020304"/>
            </a:endParaRP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ea typeface="Times New Roman" panose="02020603050405020304"/>
              </a:rPr>
              <a:t>Обезбеђују ханљиве и заштитне материје значајне за здравље костију, нарочито деце.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505200"/>
            <a:ext cx="2895600" cy="2514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819400"/>
            <a:ext cx="2771775" cy="1743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607379"/>
            <a:ext cx="2757033" cy="18859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100" y="3505200"/>
            <a:ext cx="2476500" cy="23622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МЕСО, РИБА, ЈАЈА, МАХУНАРКЕ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105400"/>
          </a:xfrm>
        </p:spPr>
        <p:txBody>
          <a:bodyPr/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solidFill>
                  <a:srgbClr val="000000"/>
                </a:solidFill>
                <a:ea typeface="Times New Roman" panose="02020603050405020304"/>
                <a:cs typeface="Times New Roman" panose="02020603050405020304"/>
              </a:rPr>
              <a:t>Месо , риба, јаја, махунарке обезбеђују разноврсност нутријената, укључујући есенцијалне масне киселине и витамин Е </a:t>
            </a:r>
            <a:endParaRPr lang="en-US" dirty="0">
              <a:latin typeface="Calibri" panose="020F0502020204030204"/>
              <a:ea typeface="Times New Roman" panose="02020603050405020304"/>
              <a:cs typeface="Times New Roman" panose="02020603050405020304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743199"/>
            <a:ext cx="3505200" cy="18240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438400"/>
            <a:ext cx="4055532" cy="21288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724400"/>
            <a:ext cx="3124200" cy="1943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4724400"/>
            <a:ext cx="3276600" cy="19431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                          УЉА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05400"/>
          </a:xfrm>
        </p:spPr>
        <p:txBody>
          <a:bodyPr/>
          <a:lstStyle/>
          <a:p>
            <a:pPr marL="0" marR="0" indent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dirty="0">
                <a:ea typeface="Times New Roman" panose="02020603050405020304"/>
                <a:cs typeface="Times New Roman" panose="02020603050405020304"/>
              </a:rPr>
              <a:t>Биљна уља доброг квалитета треба користити </a:t>
            </a:r>
            <a:endParaRPr lang="en-US" dirty="0">
              <a:ea typeface="Times New Roman" panose="02020603050405020304"/>
              <a:cs typeface="Times New Roman" panose="02020603050405020304"/>
            </a:endParaRPr>
          </a:p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rgbClr val="000000"/>
                </a:solidFill>
                <a:ea typeface="Times New Roman" panose="02020603050405020304"/>
                <a:cs typeface="Times New Roman" panose="02020603050405020304"/>
              </a:rPr>
              <a:t>у склопу свеобухватно правилне исхране.Тиме се  смањује  ризик од хроничних болести. </a:t>
            </a:r>
            <a:endParaRPr lang="en-US" dirty="0">
              <a:ea typeface="Times New Roman" panose="02020603050405020304"/>
              <a:cs typeface="Times New Roman" panose="02020603050405020304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819400"/>
            <a:ext cx="2057400" cy="304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2803071"/>
            <a:ext cx="3200400" cy="30806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2733675"/>
            <a:ext cx="2857500" cy="16097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223" y="4495800"/>
            <a:ext cx="3487054" cy="196849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38200"/>
          </a:xfrm>
        </p:spPr>
        <p:txBody>
          <a:bodyPr/>
          <a:lstStyle/>
          <a:p>
            <a:pPr algn="ctr"/>
            <a:r>
              <a:rPr lang="sr-Cyrl-RS" dirty="0"/>
              <a:t>     Нездрава храна 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90800"/>
            <a:ext cx="2619375" cy="1743075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643" y="2476500"/>
            <a:ext cx="2401957" cy="1905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2695713"/>
            <a:ext cx="3011004" cy="16891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4384813"/>
            <a:ext cx="4038600" cy="216627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   ЗАШТО ЈЕ ДОРУЧАК ВАЖАН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r-Cyrl-RS" dirty="0"/>
              <a:t>Доручак је најважнији оброк у току дана. Он је темељ правилне исхране. Обезбеђује енергију која је потребна за почетак дана.</a:t>
            </a:r>
          </a:p>
          <a:p>
            <a:pPr marL="0" indent="0">
              <a:buNone/>
            </a:pPr>
            <a:r>
              <a:rPr lang="sr-Cyrl-RS" dirty="0"/>
              <a:t>Треба да буде сачињен од намирница које дају енергију. А то су: Житарице, млеко, јаја, сиреви...</a:t>
            </a:r>
          </a:p>
          <a:p>
            <a:pPr marL="0" indent="0">
              <a:buNone/>
            </a:pPr>
            <a:r>
              <a:rPr lang="sr-Cyrl-RS" dirty="0"/>
              <a:t>Редован доручак утиче повољно на правилан раст и развој деце, боље праћење наставе , бољи успех у школи.</a:t>
            </a:r>
          </a:p>
          <a:p>
            <a:pPr marL="0" indent="0">
              <a:buNone/>
            </a:pPr>
            <a:r>
              <a:rPr lang="sr-Cyrl-RS" dirty="0"/>
              <a:t>Храна је састављена од многих хранљивих материја које су свима потребне за живот, раст и развој, одржавање здравља као и за обезбеђивање енергије за рад.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6CBA68-2C07-4210-B8AE-EE7F38049C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0FC508-75FC-413C-B0BA-DE5B1A489D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Презентацију урадила Снежана Максимовић Влајић. Делове презентације за потребе часа изменила и дорадила Јасмина Паучковић.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3339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00800" cy="1143000"/>
          </a:xfrm>
        </p:spPr>
        <p:txBody>
          <a:bodyPr>
            <a:normAutofit/>
          </a:bodyPr>
          <a:lstStyle/>
          <a:p>
            <a:r>
              <a:rPr lang="sr-Cyrl-RS" dirty="0"/>
              <a:t>Да се подсетимо: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порекло здрава хране</a:t>
            </a:r>
          </a:p>
          <a:p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важност правилне исхране</a:t>
            </a:r>
          </a:p>
          <a:p>
            <a:pPr marL="4445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sr-Cyrl-RS" dirty="0">
                <a:solidFill>
                  <a:srgbClr val="404040"/>
                </a:solidFill>
                <a:latin typeface="Times New Roman" panose="02020603050405020304"/>
                <a:ea typeface="Arial" panose="020B0604020202020204"/>
                <a:cs typeface="Times New Roman" panose="02020603050405020304"/>
              </a:rPr>
              <a:t>пирамида исхране</a:t>
            </a:r>
            <a:endParaRPr lang="en-US" sz="2800" dirty="0">
              <a:ea typeface="Calibri" panose="020F0502020204030204"/>
              <a:cs typeface="Times New Roman" panose="02020603050405020304"/>
            </a:endParaRPr>
          </a:p>
          <a:p>
            <a:pPr marL="4445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sr-Cyrl-RS" dirty="0">
                <a:solidFill>
                  <a:srgbClr val="404040"/>
                </a:solidFill>
                <a:latin typeface="Times New Roman" panose="02020603050405020304"/>
                <a:ea typeface="Arial" panose="020B0604020202020204"/>
                <a:cs typeface="Times New Roman" panose="02020603050405020304"/>
              </a:rPr>
              <a:t>основне врсте хране</a:t>
            </a:r>
            <a:endParaRPr lang="en-US" sz="2800" dirty="0">
              <a:ea typeface="Calibri" panose="020F0502020204030204"/>
              <a:cs typeface="Times New Roman" panose="02020603050405020304"/>
            </a:endParaRPr>
          </a:p>
          <a:p>
            <a:pPr marL="4445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sr-Cyrl-RS" dirty="0">
                <a:solidFill>
                  <a:srgbClr val="404040"/>
                </a:solidFill>
                <a:latin typeface="Times New Roman" panose="02020603050405020304"/>
                <a:ea typeface="Arial" panose="020B0604020202020204"/>
                <a:cs typeface="Times New Roman" panose="02020603050405020304"/>
              </a:rPr>
              <a:t>житарице</a:t>
            </a:r>
            <a:endParaRPr lang="en-US" sz="2800" dirty="0">
              <a:ea typeface="Calibri" panose="020F0502020204030204"/>
              <a:cs typeface="Times New Roman" panose="02020603050405020304"/>
            </a:endParaRPr>
          </a:p>
          <a:p>
            <a:pPr marL="4445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sr-Cyrl-RS" dirty="0">
                <a:solidFill>
                  <a:srgbClr val="404040"/>
                </a:solidFill>
                <a:latin typeface="Times New Roman" panose="02020603050405020304"/>
                <a:ea typeface="Arial" panose="020B0604020202020204"/>
                <a:cs typeface="Times New Roman" panose="02020603050405020304"/>
              </a:rPr>
              <a:t>воће и поврће</a:t>
            </a:r>
            <a:endParaRPr lang="en-US" sz="2800" dirty="0">
              <a:ea typeface="Calibri" panose="020F0502020204030204"/>
              <a:cs typeface="Times New Roman" panose="02020603050405020304"/>
            </a:endParaRPr>
          </a:p>
          <a:p>
            <a:pPr marL="4445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sr-Cyrl-RS" dirty="0">
                <a:solidFill>
                  <a:srgbClr val="404040"/>
                </a:solidFill>
                <a:latin typeface="Times New Roman" panose="02020603050405020304"/>
                <a:ea typeface="Arial" panose="020B0604020202020204"/>
                <a:cs typeface="Times New Roman" panose="02020603050405020304"/>
              </a:rPr>
              <a:t>млечни производи, риба и месо</a:t>
            </a:r>
            <a:endParaRPr lang="en-US" sz="2800" dirty="0">
              <a:ea typeface="Calibri" panose="020F0502020204030204"/>
              <a:cs typeface="Times New Roman" panose="02020603050405020304"/>
            </a:endParaRPr>
          </a:p>
          <a:p>
            <a:pPr marL="4445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sr-Cyrl-RS" dirty="0">
                <a:solidFill>
                  <a:srgbClr val="404040"/>
                </a:solidFill>
                <a:latin typeface="Times New Roman" panose="02020603050405020304"/>
                <a:ea typeface="Arial" panose="020B0604020202020204"/>
                <a:cs typeface="Times New Roman" panose="02020603050405020304"/>
              </a:rPr>
              <a:t>скроб, шећер и масти</a:t>
            </a:r>
            <a:endParaRPr lang="en-US" sz="2800" dirty="0">
              <a:ea typeface="Calibri" panose="020F0502020204030204"/>
              <a:cs typeface="Times New Roman" panose="02020603050405020304"/>
            </a:endParaRPr>
          </a:p>
          <a:p>
            <a:pPr marL="4445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sr-Cyrl-RS" dirty="0">
                <a:solidFill>
                  <a:srgbClr val="404040"/>
                </a:solidFill>
                <a:latin typeface="Times New Roman" panose="02020603050405020304"/>
                <a:ea typeface="Arial" panose="020B0604020202020204"/>
                <a:cs typeface="Times New Roman" panose="02020603050405020304"/>
              </a:rPr>
              <a:t>витамини и минерали</a:t>
            </a:r>
            <a:endParaRPr lang="en-US" sz="2800" dirty="0">
              <a:ea typeface="Calibri" panose="020F0502020204030204"/>
              <a:cs typeface="Times New Roman" panose="02020603050405020304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800" dirty="0">
              <a:ea typeface="Calibri" panose="020F0502020204030204"/>
              <a:cs typeface="Times New Roman" panose="02020603050405020304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5C3A5-D460-40CC-8CEC-7DB0BC7E85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dirty="0"/>
              <a:t>Где се производи здрава храна?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1C664EE-5037-4D86-9D09-637E1BF5A9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1524000"/>
            <a:ext cx="5715000" cy="4543425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178C467-4E9B-4919-8C16-16E1D5839A0E}"/>
              </a:ext>
            </a:extLst>
          </p:cNvPr>
          <p:cNvSpPr txBox="1"/>
          <p:nvPr/>
        </p:nvSpPr>
        <p:spPr>
          <a:xfrm>
            <a:off x="485335" y="58674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Сеоско домаћинство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8878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2D97E-582A-43C8-9B86-135F0EE12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Животињске фарме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0C94B1C-EB3A-4F54-9C7F-F724A6DB93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135" y="1600200"/>
            <a:ext cx="7649730" cy="4876800"/>
          </a:xfrm>
        </p:spPr>
      </p:pic>
    </p:spTree>
    <p:extLst>
      <p:ext uri="{BB962C8B-B14F-4D97-AF65-F5344CB8AC3E}">
        <p14:creationId xmlns:p14="http://schemas.microsoft.com/office/powerpoint/2010/main" val="17425660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B142F-D010-4D02-BBAB-30AFB4B9A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Житарице добијамо са њива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D214F53-5507-472E-9268-307C583767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230" y="1524000"/>
            <a:ext cx="7131570" cy="4745736"/>
          </a:xfrm>
        </p:spPr>
      </p:pic>
    </p:spTree>
    <p:extLst>
      <p:ext uri="{BB962C8B-B14F-4D97-AF65-F5344CB8AC3E}">
        <p14:creationId xmlns:p14="http://schemas.microsoft.com/office/powerpoint/2010/main" val="7941331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8737B-765F-49F7-8864-2E303D6589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Из воћњака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59A2765-52AC-4E8E-9B6E-5989377BA0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0" y="2070100"/>
            <a:ext cx="5842000" cy="3937000"/>
          </a:xfrm>
        </p:spPr>
      </p:pic>
    </p:spTree>
    <p:extLst>
      <p:ext uri="{BB962C8B-B14F-4D97-AF65-F5344CB8AC3E}">
        <p14:creationId xmlns:p14="http://schemas.microsoft.com/office/powerpoint/2010/main" val="37020716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B9A107-D3EA-4612-92F3-1C6F12A03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Из повртњака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06F4AE5-0F93-4E49-86DD-B0839ED3E6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" y="1524000"/>
            <a:ext cx="7429500" cy="4953000"/>
          </a:xfrm>
        </p:spPr>
      </p:pic>
    </p:spTree>
    <p:extLst>
      <p:ext uri="{BB962C8B-B14F-4D97-AF65-F5344CB8AC3E}">
        <p14:creationId xmlns:p14="http://schemas.microsoft.com/office/powerpoint/2010/main" val="34379494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62000"/>
          </a:xfrm>
        </p:spPr>
        <p:txBody>
          <a:bodyPr>
            <a:normAutofit/>
          </a:bodyPr>
          <a:lstStyle/>
          <a:p>
            <a:r>
              <a:rPr lang="sr-Cyrl-RS" dirty="0"/>
              <a:t>Зашто је важна правилна исхрана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/>
          </a:bodyPr>
          <a:lstStyle/>
          <a:p>
            <a:endParaRPr lang="sr-Cyrl-RS" dirty="0"/>
          </a:p>
          <a:p>
            <a:r>
              <a:rPr lang="sr-Cyrl-RS" dirty="0"/>
              <a:t>Здрава  исхрана је веома важна за правилан психички и физички развој детета. Недовољан унос појединих намирница које су богате минералима и витаминима доводе до појаве многих болести. </a:t>
            </a:r>
          </a:p>
          <a:p>
            <a:r>
              <a:rPr lang="sr-Cyrl-RS" dirty="0"/>
              <a:t>Због брзог начина живота, много деце се неправилно храни. Изложена су храни која је неадекватна због велике количине масти као што су: лисната теста, брза храна, грицкалице, пржена храна, као и простим шећерима као што су: слаткиши, газирани и негазирани сокови.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76400"/>
          </a:xfrm>
        </p:spPr>
        <p:txBody>
          <a:bodyPr/>
          <a:lstStyle/>
          <a:p>
            <a:r>
              <a:rPr lang="sr-Cyrl-RS" dirty="0"/>
              <a:t>ПИРАМИДА ИСХРАНЕ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392" y="1600200"/>
            <a:ext cx="4649216" cy="4876800"/>
          </a:xfrm>
        </p:spPr>
      </p:pic>
      <p:cxnSp>
        <p:nvCxnSpPr>
          <p:cNvPr id="6" name="Straight Connector 5"/>
          <p:cNvCxnSpPr/>
          <p:nvPr/>
        </p:nvCxnSpPr>
        <p:spPr>
          <a:xfrm flipV="1">
            <a:off x="5029200" y="2138965"/>
            <a:ext cx="914400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 flipV="1">
            <a:off x="2736273" y="3352800"/>
            <a:ext cx="7620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 flipV="1">
            <a:off x="1752600" y="5257800"/>
            <a:ext cx="9144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73332" y="4964668"/>
            <a:ext cx="10861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dirty="0"/>
              <a:t>житрице</a:t>
            </a:r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5867400" y="4495800"/>
            <a:ext cx="3810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400800" y="4311134"/>
            <a:ext cx="1010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dirty="0"/>
              <a:t> поврће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99899" y="2987097"/>
            <a:ext cx="3592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dirty="0"/>
              <a:t>Млеко и млечни производи, јаја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943600" y="2590801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Риба, месо,махунарке</a:t>
            </a:r>
            <a:endParaRPr lang="en-US" dirty="0"/>
          </a:p>
        </p:txBody>
      </p:sp>
      <p:cxnSp>
        <p:nvCxnSpPr>
          <p:cNvPr id="22" name="Straight Connector 21"/>
          <p:cNvCxnSpPr/>
          <p:nvPr/>
        </p:nvCxnSpPr>
        <p:spPr>
          <a:xfrm flipV="1">
            <a:off x="5257800" y="3171763"/>
            <a:ext cx="685800" cy="3334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785920" y="1586469"/>
            <a:ext cx="2048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dirty="0"/>
              <a:t>Шећер, масти, со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flipH="1" flipV="1">
            <a:off x="2514600" y="4495800"/>
            <a:ext cx="7620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615256" y="4243702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Воће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flipH="1" flipV="1">
            <a:off x="3962400" y="2286000"/>
            <a:ext cx="381000" cy="815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270520" y="1998233"/>
            <a:ext cx="638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dirty="0"/>
              <a:t>уља</a:t>
            </a: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25</TotalTime>
  <Words>472</Words>
  <Application>Microsoft Office PowerPoint</Application>
  <PresentationFormat>On-screen Show (4:3)</PresentationFormat>
  <Paragraphs>69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Times New Roman</vt:lpstr>
      <vt:lpstr>Clarity</vt:lpstr>
      <vt:lpstr>ПОРЕКЛО ЗДРАВе ХРАНе</vt:lpstr>
      <vt:lpstr>Да се подсетимо:</vt:lpstr>
      <vt:lpstr>Где се производи здрава храна?</vt:lpstr>
      <vt:lpstr>Животињске фарме</vt:lpstr>
      <vt:lpstr>Житарице добијамо са њива</vt:lpstr>
      <vt:lpstr>Из воћњака</vt:lpstr>
      <vt:lpstr>Из повртњака</vt:lpstr>
      <vt:lpstr>Зашто је важна правилна исхрана</vt:lpstr>
      <vt:lpstr>ПИРАМИДА ИСХРАНЕ</vt:lpstr>
      <vt:lpstr>     ОСНОВНЕ ВРСТЕ ХРАНЕ </vt:lpstr>
      <vt:lpstr>                    ЖИТАРИЦЕ</vt:lpstr>
      <vt:lpstr>                      ПОВРЋЕ</vt:lpstr>
      <vt:lpstr>                           ВОЋЕ                   </vt:lpstr>
      <vt:lpstr>МЛЕКО И МЛЕЧНИ ПРОИЗВОДИ</vt:lpstr>
      <vt:lpstr>МЕСО, РИБА, ЈАЈА, МАХУНАРКЕ</vt:lpstr>
      <vt:lpstr>                          УЉА</vt:lpstr>
      <vt:lpstr>     Нездрава храна  </vt:lpstr>
      <vt:lpstr>   ЗАШТО ЈЕ ДОРУЧАК ВАЖАН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ЧУВАЈМО СВОЈЕ ЗДРАВЉЕ</dc:title>
  <dc:creator>Sneza</dc:creator>
  <cp:lastModifiedBy>Jasmina Paučković</cp:lastModifiedBy>
  <cp:revision>30</cp:revision>
  <dcterms:created xsi:type="dcterms:W3CDTF">2019-11-06T21:31:00Z</dcterms:created>
  <dcterms:modified xsi:type="dcterms:W3CDTF">2020-05-20T09:10:37Z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1033-11.2.0.8339</vt:lpwstr>
  </property>
</Properties>
</file>